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C01D-42E9-49A8-BE2A-A6F02DB82AF1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1BF2-667D-473D-9CE5-98FA140F74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l="5582" b="558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>
                <a:solidFill>
                  <a:schemeClr val="bg1"/>
                </a:solidFill>
                <a:latin typeface="Cambria" pitchFamily="18" charset="0"/>
              </a:rPr>
              <a:t>ООО «Гранд Оценка»</a:t>
            </a:r>
            <a:endParaRPr lang="ru-RU" sz="6600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47664" y="1340768"/>
            <a:ext cx="7596336" cy="5328592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Вас приветствует консалтинговая компания </a:t>
            </a:r>
            <a:r>
              <a:rPr lang="ru-RU" dirty="0">
                <a:solidFill>
                  <a:schemeClr val="bg1"/>
                </a:solidFill>
                <a:latin typeface="Cambria" pitchFamily="18" charset="0"/>
              </a:rPr>
              <a:t>ООО «Гранд Оценка».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Осуществляем </a:t>
            </a:r>
            <a:r>
              <a:rPr lang="ru-RU" dirty="0">
                <a:solidFill>
                  <a:schemeClr val="bg1"/>
                </a:solidFill>
                <a:latin typeface="Cambria" pitchFamily="18" charset="0"/>
              </a:rPr>
              <a:t>широкий спектр услуг в области оценки и консалтинга. В нашей компании работают аккредитованные дипломированные специалисты в области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оценки, бухгалтерского и налогового учета, а также юристы и адвокаты. </a:t>
            </a:r>
          </a:p>
          <a:p>
            <a:pPr algn="ctr" fontAlgn="base">
              <a:buNone/>
            </a:pPr>
            <a:endParaRPr lang="ru-RU" dirty="0">
              <a:solidFill>
                <a:schemeClr val="bg1"/>
              </a:solidFill>
              <a:latin typeface="Cambria" pitchFamily="18" charset="0"/>
            </a:endParaRPr>
          </a:p>
          <a:p>
            <a:pPr algn="ctr" fontAlgn="base">
              <a:buNone/>
            </a:pPr>
            <a:r>
              <a:rPr lang="ru-RU" dirty="0">
                <a:solidFill>
                  <a:schemeClr val="bg1"/>
                </a:solidFill>
                <a:latin typeface="Cambria" pitchFamily="18" charset="0"/>
              </a:rPr>
              <a:t> 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8(926)524-24-41,      8(903)222-903-2</a:t>
            </a:r>
          </a:p>
          <a:p>
            <a:pPr algn="ctr" fontAlgn="base">
              <a:buNone/>
            </a:pPr>
            <a:endParaRPr lang="ru-RU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base">
              <a:buNone/>
            </a:pPr>
            <a:r>
              <a:rPr lang="en-US" sz="19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http://www.grandocenka.com/#!home/mainPage</a:t>
            </a:r>
            <a:endParaRPr lang="ru-RU" sz="19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pPr fontAlgn="base"/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Оценочные услуги</a:t>
            </a:r>
            <a:endParaRPr lang="ru-RU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764705"/>
            <a:ext cx="8147248" cy="309634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3933056"/>
            <a:ext cx="9144000" cy="292494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- оценка недвижимости (оценка стоимости недвижимости: зданий, сооружений, земельных участков, квартир, загородных домов, имущественных комплексов и пр.), оценка недвижимости для всех целей</a:t>
            </a:r>
            <a:r>
              <a:rPr lang="ru-RU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оценка предприятия (бизнеса, акций);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оценка технологического оборудования, производственного и хозяйственного инвентаря;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оценка стоимости объектов интеллектуальной собственности;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оценка легкового и грузового автотранспорта, автомобилей специального назначения;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оценка векселей и аналогичных ценных бумаг;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оценка стоимости месторождений; - оценка инвестиционных контрактов; </a:t>
            </a:r>
            <a:r>
              <a:rPr lang="ru-RU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составление бизнес-планов;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составление анализа финансово-хозяйственной деятельности предприятий;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содействие в процессе кредитования как юридических, так и физических лиц (помощь в поиске и выборе кредитного учреждения, подготовка технико-экономического обоснования (ТЭО) и бизнес-плана для целей кредитования, помощь в процессе сбора и подготовки пакета документов для целей кредитования);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проведение инвентаризаций; - прочие услуги в сфере оценки и других консалтинговых направлений.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.jpeg"/>
          <p:cNvPicPr>
            <a:picLocks noChangeAspect="1"/>
          </p:cNvPicPr>
          <p:nvPr/>
        </p:nvPicPr>
        <p:blipFill>
          <a:blip r:embed="rId2" cstate="print">
            <a:lum bright="-20000"/>
          </a:blip>
          <a:srcRect t="10637" b="11752"/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132856"/>
            <a:ext cx="9144000" cy="345638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Оказываем следующие юридические услуги: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 Консультирование </a:t>
            </a:r>
            <a:r>
              <a:rPr lang="ru-RU" sz="1800" b="1" dirty="0">
                <a:solidFill>
                  <a:schemeClr val="bg1"/>
                </a:solidFill>
              </a:rPr>
              <a:t>юридических лиц и предпринимателей по вопросам различной направленности и сложности, связанным с ведением бизнеса. Консультации проводятся в устной и письменной форме. 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 В </a:t>
            </a:r>
            <a:r>
              <a:rPr lang="ru-RU" sz="1800" b="1" dirty="0">
                <a:solidFill>
                  <a:schemeClr val="bg1"/>
                </a:solidFill>
              </a:rPr>
              <a:t>процессе консультации, наши юристы анализируют законодательство, судебную практику, дают рекомендации по минимизации и устранению рисков в предпринимательской деятельности. 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- Юридическая помощь по досудебному урегулированию разнообразных гражданских </a:t>
            </a:r>
            <a:r>
              <a:rPr lang="ru-RU" sz="1800" b="1" dirty="0" smtClean="0">
                <a:solidFill>
                  <a:schemeClr val="bg1"/>
                </a:solidFill>
              </a:rPr>
              <a:t>конфликтных </a:t>
            </a:r>
            <a:r>
              <a:rPr lang="ru-RU" sz="1800" b="1" dirty="0">
                <a:solidFill>
                  <a:schemeClr val="bg1"/>
                </a:solidFill>
              </a:rPr>
              <a:t>ситуаций. Случаи, в которых досудебное урегулирование споров </a:t>
            </a:r>
            <a:r>
              <a:rPr lang="ru-RU" sz="1800" b="1" dirty="0" smtClean="0">
                <a:solidFill>
                  <a:schemeClr val="bg1"/>
                </a:solidFill>
              </a:rPr>
              <a:t>обязательно.</a:t>
            </a:r>
            <a:endParaRPr lang="ru-RU" sz="1800" b="1" dirty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- Исполнительное производство, осуществляемое судебными приставами, основные особенности его возбуждения. Юридическая помощь, а также перечень мероприятий, которые наши юристы могут провести, оказывая ее в процессе принудительного исполнения судебных актов.</a:t>
            </a:r>
          </a:p>
          <a:p>
            <a:r>
              <a:rPr lang="ru-RU" sz="2200" b="1" dirty="0" smtClean="0"/>
              <a:t>- Юридические услуги по договорам. Оказываются нашей компанией при заключении, изменении и расторжении гражданско-правовых договоров. Юридическая экспертиза договоров на соответствие интересам клиента, а также действующего законодательства. Помощь в согласовании условий договоров с контрагентами клиента.</a:t>
            </a:r>
          </a:p>
          <a:p>
            <a:r>
              <a:rPr lang="ru-RU" sz="2200" b="1" dirty="0" smtClean="0"/>
              <a:t>У наших юристов большой опыт работы с договорами купли-продажи, поставки, оказания услуг, подряда, аренды, лизинга, лицензионными, </a:t>
            </a:r>
            <a:r>
              <a:rPr lang="ru-RU" sz="2200" b="1" dirty="0" err="1" smtClean="0"/>
              <a:t>франчайзинга</a:t>
            </a:r>
            <a:r>
              <a:rPr lang="ru-RU" sz="2200" b="1" dirty="0" smtClean="0"/>
              <a:t>, дарения, агентскими, комиссии, поручения, трудовыми, авторскими, брачными и другими. </a:t>
            </a:r>
          </a:p>
          <a:p>
            <a:r>
              <a:rPr lang="ru-RU" sz="2200" b="1" dirty="0" smtClean="0"/>
              <a:t>- Квалифицированная юридическая помощь по созданию документов для различных целей, проверка и приведение их в соответствие с нормами действующего законодательства (письма, заявления, жалобы, приказы, должностные инструкции, доверенности и т.д.).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2" cstate="print">
            <a:lum bright="-30000" contrast="-40000"/>
          </a:blip>
          <a:stretch>
            <a:fillRect/>
          </a:stretch>
        </p:blipFill>
        <p:spPr>
          <a:xfrm>
            <a:off x="0" y="0"/>
            <a:ext cx="9182456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820472" cy="6597352"/>
          </a:xfrm>
        </p:spPr>
        <p:txBody>
          <a:bodyPr>
            <a:normAutofit fontScale="32500" lnSpcReduction="20000"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- Помощь нашего юриста физическим и юридическим лицам в подготовке, проведении деловых переговоров, требующих личной встречи участников, по телефону либо в письменной форме (например: посредством обмена письмами через электронную почту).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Непосредственное участие нашего юриста в переговорах с контрагентами клиента, представителями государственных органов, при разрешении спорных ситуаций, либо проведение переговоров от имени клиента без его участия. 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А также предлагаем оказание юридических услуг юридическим лицам на постоянной основе. Нашими юристами накоплен большой опыт оказания юридической помощи предприятиям, работающим в различных сферах бизнеса. 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Квалифицированная юридическая помощь организациям и гражданам при написании (составление) и оформлении претензий. Основные сведения, которые помогут грамотно составить, оформить и направить претензии самостоятельно как в адрес юридического, так и физического лица.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Юридическая помощь организациям и гражданам при написании (составление) и оформлении юридически обоснованного ответа на претензию. Срок ответа на претензию, общие требования к ответу на претензию при его составлении и направлении самостоятельно.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Оказание юридических услуг по разрешению различных экономических споров. Юридическая помощь в оценке судебной перспективы дел, подготовка судебных документов (исковых заявлений, ходатайств и др.). Представление интересов клиента на всех стадиях процесса. 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Квалифицированная юридическая помощь по разрешению гражданских споров в Судах общей юрисдикции и у мировых судей. Ознакомление с материалами и оценка судебной перспективы дела. Подготовка и подача искового заявления, отзыва на исковое заявление, других процессуальных документов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 cstate="print">
            <a:lum bright="30000" contrast="-40000"/>
          </a:blip>
          <a:srcRect r="13413" b="243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Бухгалтерские услуги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6048672"/>
          </a:xfrm>
        </p:spPr>
        <p:txBody>
          <a:bodyPr>
            <a:noAutofit/>
          </a:bodyPr>
          <a:lstStyle/>
          <a:p>
            <a:r>
              <a:rPr lang="ru-RU" sz="2400" b="1" dirty="0"/>
              <a:t>Бухгалтерские консультации проводятся по вопросам:</a:t>
            </a:r>
          </a:p>
          <a:p>
            <a:pPr lvl="0"/>
            <a:r>
              <a:rPr lang="ru-RU" sz="2400" b="1" dirty="0"/>
              <a:t>ведения бухгалтерского учета в информационной базе;</a:t>
            </a:r>
          </a:p>
          <a:p>
            <a:pPr lvl="0"/>
            <a:r>
              <a:rPr lang="ru-RU" sz="2400" b="1" dirty="0"/>
              <a:t>составления и сдачи всех видов отчетности;</a:t>
            </a:r>
          </a:p>
          <a:p>
            <a:pPr lvl="0"/>
            <a:r>
              <a:rPr lang="ru-RU" sz="2400" b="1" dirty="0"/>
              <a:t>оформления бухгалтерских документов, выявления и устранения ошибок;</a:t>
            </a:r>
          </a:p>
          <a:p>
            <a:pPr lvl="0"/>
            <a:r>
              <a:rPr lang="ru-RU" sz="2400" b="1" dirty="0"/>
              <a:t>формирования учетной политики для целей бухгалтерского и налогового учета, ее изменения при необходимости;</a:t>
            </a:r>
          </a:p>
          <a:p>
            <a:pPr lvl="0"/>
            <a:r>
              <a:rPr lang="ru-RU" sz="2400" b="1" dirty="0"/>
              <a:t>организации и осуществления внутреннего контроля совершаемых сделок, операций и т.д.;</a:t>
            </a:r>
          </a:p>
          <a:p>
            <a:pPr lvl="0"/>
            <a:r>
              <a:rPr lang="ru-RU" sz="2400" b="1" dirty="0"/>
              <a:t>порядка получения налоговых вычетов;</a:t>
            </a:r>
          </a:p>
          <a:p>
            <a:pPr lvl="0"/>
            <a:r>
              <a:rPr lang="ru-RU" sz="2400" b="1" dirty="0"/>
              <a:t>толкования и применения действующего законодательства в сфере бухгалтерского учета и налогообложения, а также его изменений;</a:t>
            </a:r>
          </a:p>
          <a:p>
            <a:r>
              <a:rPr lang="ru-RU" sz="2400" b="1" dirty="0"/>
              <a:t>по иным вопросам, касающимся бухгалтерского и налогового учета.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/>
              <a:t>Абонентское бухгалтерское обслуживание - варианты проведения: </a:t>
            </a:r>
          </a:p>
          <a:p>
            <a:r>
              <a:rPr lang="ru-RU" sz="2400" b="1" dirty="0"/>
              <a:t>- Бухгалтерское сопровождение предприятий с дальнейшей обработкой первичных учетных документов, получаемых от клиента. </a:t>
            </a:r>
          </a:p>
          <a:p>
            <a:r>
              <a:rPr lang="ru-RU" sz="2400" b="1" dirty="0"/>
              <a:t>- Комплексное бухгалтерское обслуживание компаний с составлением первичных учетных документов.</a:t>
            </a:r>
          </a:p>
          <a:p>
            <a:r>
              <a:rPr lang="ru-RU" sz="2400" b="1" dirty="0"/>
              <a:t>- Бухгалтерское сопровождение с присутствием нашего бухгалтера в офисе компании клиента определенное количество часов (дней) в неделю или без. </a:t>
            </a:r>
          </a:p>
          <a:p>
            <a:r>
              <a:rPr lang="ru-RU" sz="2400" b="1" dirty="0"/>
              <a:t>- А также сопровождение компаний в различном сочетании вышеуказанных вариантов.</a:t>
            </a:r>
          </a:p>
          <a:p>
            <a:r>
              <a:rPr lang="ru-RU" sz="2400" b="1" dirty="0"/>
              <a:t>Помощь наших специалистов возможна также при разовом обращении (например: в связи с увеличением объема работ в определенный период времени, в связи с временной нетрудоспособностью Вашего бухгалтера).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 cstate="print">
            <a:lum bright="30000" contrast="-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Бухгалтерский учет (бухучет) ИП - варианты оказания услуг: </a:t>
            </a:r>
          </a:p>
          <a:p>
            <a:pPr lvl="0"/>
            <a:r>
              <a:rPr lang="ru-RU" b="1" dirty="0"/>
              <a:t>Ведение бухгалтерского учета ИП с дальнейшей обработкой первичных учетных документов, получаемых от клиента. </a:t>
            </a:r>
          </a:p>
          <a:p>
            <a:pPr lvl="0"/>
            <a:r>
              <a:rPr lang="ru-RU" b="1" dirty="0"/>
              <a:t>Бухучет индивидуального предпринимателя с составлением первичных учетных документов.</a:t>
            </a:r>
          </a:p>
          <a:p>
            <a:pPr lvl="0"/>
            <a:r>
              <a:rPr lang="ru-RU" b="1" dirty="0"/>
              <a:t>Бухгалтерский учет (бухучет) ИП с присутствием бухгалтера нашей компании по месту нахождения индивидуального предпринимателя определенное количество часов (дней) в неделю или без. </a:t>
            </a:r>
          </a:p>
          <a:p>
            <a:pPr lvl="0"/>
            <a:r>
              <a:rPr lang="ru-RU" b="1" dirty="0"/>
              <a:t>Различное сочетание вариантов ведения бухгалтерии ИП, указанных выше.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504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ООО «Гранд Оценка»</vt:lpstr>
      <vt:lpstr>Оценочные услуги</vt:lpstr>
      <vt:lpstr>Слайд 3</vt:lpstr>
      <vt:lpstr>Слайд 4</vt:lpstr>
      <vt:lpstr>Слайд 5</vt:lpstr>
      <vt:lpstr>Бухгалтерские услуги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18</cp:revision>
  <dcterms:created xsi:type="dcterms:W3CDTF">2016-02-10T08:43:10Z</dcterms:created>
  <dcterms:modified xsi:type="dcterms:W3CDTF">2016-02-10T11:16:41Z</dcterms:modified>
</cp:coreProperties>
</file>